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Amatic SC"/>
      <p:regular r:id="rId30"/>
      <p:bold r:id="rId31"/>
    </p:embeddedFont>
    <p:embeddedFont>
      <p:font typeface="Source Code Pro"/>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maticSC-bold.fntdata"/><Relationship Id="rId30" Type="http://schemas.openxmlformats.org/officeDocument/2006/relationships/font" Target="fonts/AmaticSC-regular.fntdata"/><Relationship Id="rId11" Type="http://schemas.openxmlformats.org/officeDocument/2006/relationships/slide" Target="slides/slide6.xml"/><Relationship Id="rId33" Type="http://schemas.openxmlformats.org/officeDocument/2006/relationships/font" Target="fonts/SourceCodePro-bold.fntdata"/><Relationship Id="rId10" Type="http://schemas.openxmlformats.org/officeDocument/2006/relationships/slide" Target="slides/slide5.xml"/><Relationship Id="rId32" Type="http://schemas.openxmlformats.org/officeDocument/2006/relationships/font" Target="fonts/SourceCodePro-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png>
</file>

<file path=ppt/media/image11.gif>
</file>

<file path=ppt/media/image12.jpg>
</file>

<file path=ppt/media/image13.jpg>
</file>

<file path=ppt/media/image14.gif>
</file>

<file path=ppt/media/image15.jpg>
</file>

<file path=ppt/media/image16.png>
</file>

<file path=ppt/media/image17.jpg>
</file>

<file path=ppt/media/image18.png>
</file>

<file path=ppt/media/image19.gif>
</file>

<file path=ppt/media/image2.jpg>
</file>

<file path=ppt/media/image3.png>
</file>

<file path=ppt/media/image4.gif>
</file>

<file path=ppt/media/image5.png>
</file>

<file path=ppt/media/image6.jpg>
</file>

<file path=ppt/media/image7.gif>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49a71b3b5c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49a71b3b5c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49a71b3b5c_3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49a71b3b5c_3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Processing 3000 to 4000 transaction </a:t>
            </a:r>
            <a:r>
              <a:rPr lang="en"/>
              <a:t>messages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49a71b3b5c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49a71b3b5c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49a68adb58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49a68adb58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49a68adb58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49a68adb58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49a71b3b5c_3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49a71b3b5c_3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9a71b3b5c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9a71b3b5c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49a71b3b5c_3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49a71b3b5c_3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49a68adb58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49a68adb58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49a68adb58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49a68adb58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499c974de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499c974de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49a68adb58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49a68adb58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49a68adb58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49a68adb58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49a68adb58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49a68adb58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49a68adb58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49a68adb58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49a68adb58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49a68adb58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49a68adb5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49a68adb5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800"/>
              </a:spcAft>
              <a:buClr>
                <a:srgbClr val="000000"/>
              </a:buClr>
              <a:buSzPts val="1100"/>
              <a:buFont typeface="Arial"/>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499c974dec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499c974dec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49a68adb58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49a68adb58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49a68adb58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49a68adb58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49a68adb58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49a68adb58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Source Code Pro"/>
                <a:ea typeface="Source Code Pro"/>
                <a:cs typeface="Source Code Pro"/>
                <a:sym typeface="Source Code Pro"/>
              </a:rPr>
              <a:t>Anyone who transacts with an individual — an online or offline merchant,knows at least one address belonging to them.</a:t>
            </a:r>
            <a:endParaRPr sz="1800">
              <a:latin typeface="Source Code Pro"/>
              <a:ea typeface="Source Code Pro"/>
              <a:cs typeface="Source Code Pro"/>
              <a:sym typeface="Source Code Pro"/>
            </a:endParaRPr>
          </a:p>
          <a:p>
            <a:pPr indent="0" lvl="0" marL="0" rtl="0" algn="l">
              <a:spcBef>
                <a:spcPts val="0"/>
              </a:spcBef>
              <a:spcAft>
                <a:spcPts val="0"/>
              </a:spcAft>
              <a:buNone/>
            </a:pPr>
            <a:r>
              <a:rPr lang="en" sz="1800">
                <a:latin typeface="Source Code Pro"/>
                <a:ea typeface="Source Code Pro"/>
                <a:cs typeface="Source Code Pro"/>
                <a:sym typeface="Source Code Pro"/>
              </a:rPr>
              <a:t>In the course of using Bitcoin over a few months or years, most users will end up interacting with an exchange or another centralized service provider. This service typically providers ask users for their identities. </a:t>
            </a:r>
            <a:endParaRPr sz="1800">
              <a:latin typeface="Source Code Pro"/>
              <a:ea typeface="Source Code Pro"/>
              <a:cs typeface="Source Code Pro"/>
              <a:sym typeface="Source Code Pro"/>
            </a:endParaRPr>
          </a:p>
          <a:p>
            <a:pPr indent="0" lvl="0" marL="0" rtl="0" algn="l">
              <a:spcBef>
                <a:spcPts val="0"/>
              </a:spcBef>
              <a:spcAft>
                <a:spcPts val="0"/>
              </a:spcAft>
              <a:buNone/>
            </a:pPr>
            <a:r>
              <a:rPr lang="en" sz="1800">
                <a:latin typeface="Source Code Pro"/>
                <a:ea typeface="Source Code Pro"/>
                <a:cs typeface="Source Code Pro"/>
                <a:sym typeface="Source Code Pro"/>
              </a:rPr>
              <a:t>People often post their Bitcoin addresses in public forums. A common reason is to request donations. When someone does this it creates a link between their identity and one of their addresses. If they don’t use the anonymity services that we’ll look at in the following sections, they risk having all their transactions de-anonymized.</a:t>
            </a:r>
            <a:endParaRPr sz="1800">
              <a:latin typeface="Source Code Pro"/>
              <a:ea typeface="Source Code Pro"/>
              <a:cs typeface="Source Code Pro"/>
              <a:sym typeface="Source Code Pro"/>
            </a:endParaRPr>
          </a:p>
          <a:p>
            <a:pPr indent="0" lvl="0" marL="0" rtl="0" algn="l">
              <a:spcBef>
                <a:spcPts val="0"/>
              </a:spcBef>
              <a:spcAft>
                <a:spcPts val="0"/>
              </a:spcAft>
              <a:buClr>
                <a:srgbClr val="000000"/>
              </a:buClr>
              <a:buSzPts val="1100"/>
              <a:buFont typeface="Arial"/>
              <a:buNone/>
            </a:pPr>
            <a:br>
              <a:rPr lang="en" sz="1800">
                <a:latin typeface="Source Code Pro"/>
                <a:ea typeface="Source Code Pro"/>
                <a:cs typeface="Source Code Pro"/>
                <a:sym typeface="Source Code Pro"/>
              </a:rPr>
            </a:br>
            <a:br>
              <a:rPr lang="en" sz="1800">
                <a:latin typeface="Source Code Pro"/>
                <a:ea typeface="Source Code Pro"/>
                <a:cs typeface="Source Code Pro"/>
                <a:sym typeface="Source Code Pro"/>
              </a:rPr>
            </a:b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49a68adb58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49a68adb58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49a71b3b5c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49a71b3b5c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35.239.70.43/countries.html" TargetMode="External"/><Relationship Id="rId4" Type="http://schemas.openxmlformats.org/officeDocument/2006/relationships/hyperlink" Target="http://35.239.70.43/live_tx_ip.html" TargetMode="External"/><Relationship Id="rId5" Type="http://schemas.openxmlformats.org/officeDocument/2006/relationships/hyperlink" Target="http://35.239.70.43/live_tx.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7.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9.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8.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network layer </a:t>
            </a:r>
            <a:r>
              <a:rPr lang="en"/>
              <a:t>Bitcoin </a:t>
            </a:r>
            <a:r>
              <a:rPr lang="en"/>
              <a:t>deanonymizer</a:t>
            </a:r>
            <a:endParaRPr/>
          </a:p>
        </p:txBody>
      </p:sp>
      <p:sp>
        <p:nvSpPr>
          <p:cNvPr id="57" name="Google Shape;57;p13"/>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Group Members</a:t>
            </a:r>
            <a:endParaRPr/>
          </a:p>
          <a:p>
            <a:pPr indent="0" lvl="0" marL="0" rtl="0" algn="r">
              <a:spcBef>
                <a:spcPts val="0"/>
              </a:spcBef>
              <a:spcAft>
                <a:spcPts val="0"/>
              </a:spcAft>
              <a:buNone/>
            </a:pPr>
            <a:r>
              <a:rPr lang="en"/>
              <a:t>Himanshu Patel</a:t>
            </a:r>
            <a:endParaRPr/>
          </a:p>
          <a:p>
            <a:pPr indent="0" lvl="0" marL="0" rtl="0" algn="r">
              <a:spcBef>
                <a:spcPts val="0"/>
              </a:spcBef>
              <a:spcAft>
                <a:spcPts val="0"/>
              </a:spcAft>
              <a:buNone/>
            </a:pPr>
            <a:r>
              <a:rPr lang="en"/>
              <a:t>Dhwanil Desai</a:t>
            </a:r>
            <a:endParaRPr/>
          </a:p>
          <a:p>
            <a:pPr indent="0" lvl="0" marL="0" rtl="0" algn="r">
              <a:spcBef>
                <a:spcPts val="0"/>
              </a:spcBef>
              <a:spcAft>
                <a:spcPts val="0"/>
              </a:spcAft>
              <a:buNone/>
            </a:pPr>
            <a:r>
              <a:rPr lang="en"/>
              <a:t>Samarth Desai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2"/>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t>Getting the peers</a:t>
            </a:r>
            <a:endParaRPr/>
          </a:p>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t/>
            </a:r>
            <a:endParaRPr/>
          </a:p>
        </p:txBody>
      </p:sp>
      <p:sp>
        <p:nvSpPr>
          <p:cNvPr id="111" name="Google Shape;111;p22"/>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2" name="Google Shape;112;p22"/>
          <p:cNvPicPr preferRelativeResize="0"/>
          <p:nvPr/>
        </p:nvPicPr>
        <p:blipFill>
          <a:blip r:embed="rId3">
            <a:alphaModFix/>
          </a:blip>
          <a:stretch>
            <a:fillRect/>
          </a:stretch>
        </p:blipFill>
        <p:spPr>
          <a:xfrm>
            <a:off x="1590675" y="1144913"/>
            <a:ext cx="5962650" cy="3362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t>Listening to messages from peers</a:t>
            </a:r>
            <a:endParaRPr/>
          </a:p>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t/>
            </a:r>
            <a:endParaRPr/>
          </a:p>
        </p:txBody>
      </p:sp>
      <p:sp>
        <p:nvSpPr>
          <p:cNvPr id="118" name="Google Shape;118;p23"/>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9" name="Google Shape;119;p23"/>
          <p:cNvPicPr preferRelativeResize="0"/>
          <p:nvPr/>
        </p:nvPicPr>
        <p:blipFill>
          <a:blip r:embed="rId3">
            <a:alphaModFix/>
          </a:blip>
          <a:stretch>
            <a:fillRect/>
          </a:stretch>
        </p:blipFill>
        <p:spPr>
          <a:xfrm>
            <a:off x="762000" y="1228675"/>
            <a:ext cx="7620000" cy="3752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6" name="Google Shape;126;p24"/>
          <p:cNvPicPr preferRelativeResize="0"/>
          <p:nvPr/>
        </p:nvPicPr>
        <p:blipFill>
          <a:blip r:embed="rId3">
            <a:alphaModFix/>
          </a:blip>
          <a:stretch>
            <a:fillRect/>
          </a:stretch>
        </p:blipFill>
        <p:spPr>
          <a:xfrm>
            <a:off x="155850" y="338945"/>
            <a:ext cx="8832300" cy="446560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2286000" rtl="0" algn="l">
              <a:spcBef>
                <a:spcPts val="0"/>
              </a:spcBef>
              <a:spcAft>
                <a:spcPts val="0"/>
              </a:spcAft>
              <a:buClr>
                <a:srgbClr val="000000"/>
              </a:buClr>
              <a:buSzPts val="1100"/>
              <a:buFont typeface="Arial"/>
              <a:buNone/>
            </a:pPr>
            <a:r>
              <a:rPr lang="en">
                <a:solidFill>
                  <a:srgbClr val="000000"/>
                </a:solidFill>
              </a:rPr>
              <a:t>FIRST TRANSACTION</a:t>
            </a:r>
            <a:endParaRPr/>
          </a:p>
        </p:txBody>
      </p:sp>
      <p:pic>
        <p:nvPicPr>
          <p:cNvPr id="132" name="Google Shape;132;p25"/>
          <p:cNvPicPr preferRelativeResize="0"/>
          <p:nvPr/>
        </p:nvPicPr>
        <p:blipFill>
          <a:blip r:embed="rId3">
            <a:alphaModFix/>
          </a:blip>
          <a:stretch>
            <a:fillRect/>
          </a:stretch>
        </p:blipFill>
        <p:spPr>
          <a:xfrm>
            <a:off x="1209575" y="969075"/>
            <a:ext cx="6432575" cy="3340200"/>
          </a:xfrm>
          <a:prstGeom prst="rect">
            <a:avLst/>
          </a:prstGeom>
          <a:noFill/>
          <a:ln>
            <a:noFill/>
          </a:ln>
        </p:spPr>
      </p:pic>
      <p:sp>
        <p:nvSpPr>
          <p:cNvPr id="133" name="Google Shape;133;p25"/>
          <p:cNvSpPr txBox="1"/>
          <p:nvPr/>
        </p:nvSpPr>
        <p:spPr>
          <a:xfrm>
            <a:off x="183000" y="4382575"/>
            <a:ext cx="8437500" cy="59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t>2018-12-05 19:38:06 AcceptToMemoryPool: peer=37661: accepted cea18fc1b091a5844cb65a585d0145218dd6a6e871c91b8e925e19ac05b6a071 (poolsz 6264 txn, 15240 kB)</a:t>
            </a:r>
            <a:endParaRPr sz="1100"/>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457200" lvl="0" marL="1828800" rtl="0" algn="l">
              <a:spcBef>
                <a:spcPts val="0"/>
              </a:spcBef>
              <a:spcAft>
                <a:spcPts val="0"/>
              </a:spcAft>
              <a:buNone/>
            </a:pPr>
            <a:r>
              <a:rPr lang="en"/>
              <a:t>Second transaction</a:t>
            </a:r>
            <a:endParaRPr/>
          </a:p>
        </p:txBody>
      </p:sp>
      <p:pic>
        <p:nvPicPr>
          <p:cNvPr id="139" name="Google Shape;139;p26"/>
          <p:cNvPicPr preferRelativeResize="0"/>
          <p:nvPr/>
        </p:nvPicPr>
        <p:blipFill rotWithShape="1">
          <a:blip r:embed="rId3">
            <a:alphaModFix/>
          </a:blip>
          <a:srcRect b="0" l="1176" r="0" t="1768"/>
          <a:stretch/>
        </p:blipFill>
        <p:spPr>
          <a:xfrm>
            <a:off x="1110375" y="1093850"/>
            <a:ext cx="6394275" cy="3255325"/>
          </a:xfrm>
          <a:prstGeom prst="rect">
            <a:avLst/>
          </a:prstGeom>
          <a:noFill/>
          <a:ln>
            <a:noFill/>
          </a:ln>
        </p:spPr>
      </p:pic>
      <p:sp>
        <p:nvSpPr>
          <p:cNvPr id="140" name="Google Shape;140;p26"/>
          <p:cNvSpPr txBox="1"/>
          <p:nvPr/>
        </p:nvSpPr>
        <p:spPr>
          <a:xfrm>
            <a:off x="125225" y="4546325"/>
            <a:ext cx="8707200" cy="4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00"/>
              <a:t>2018-12-05 19:38:06 </a:t>
            </a:r>
            <a:r>
              <a:rPr b="1" lang="en" sz="1100"/>
              <a:t>got inv</a:t>
            </a:r>
            <a:r>
              <a:rPr lang="en" sz="1100"/>
              <a:t> : tx cea18fc1b091a5844cb65a585d0145218dd6a6e871c91b8e925e19ac05b6a071 have peer id:</a:t>
            </a:r>
            <a:r>
              <a:rPr b="1" lang="en" sz="1100"/>
              <a:t>92323</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Few Transactions from our sql table</a:t>
            </a:r>
            <a:endParaRPr/>
          </a:p>
        </p:txBody>
      </p:sp>
      <p:sp>
        <p:nvSpPr>
          <p:cNvPr id="146" name="Google Shape;146;p27"/>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7" name="Google Shape;147;p27"/>
          <p:cNvPicPr preferRelativeResize="0"/>
          <p:nvPr/>
        </p:nvPicPr>
        <p:blipFill>
          <a:blip r:embed="rId3">
            <a:alphaModFix/>
          </a:blip>
          <a:stretch>
            <a:fillRect/>
          </a:stretch>
        </p:blipFill>
        <p:spPr>
          <a:xfrm>
            <a:off x="361950" y="1714500"/>
            <a:ext cx="8420100" cy="1714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Linking Transaction with </a:t>
            </a:r>
            <a:r>
              <a:rPr lang="en"/>
              <a:t>real world</a:t>
            </a:r>
            <a:r>
              <a:rPr lang="en"/>
              <a:t> </a:t>
            </a:r>
            <a:r>
              <a:rPr lang="en"/>
              <a:t>entity</a:t>
            </a:r>
            <a:endParaRPr/>
          </a:p>
        </p:txBody>
      </p:sp>
      <p:sp>
        <p:nvSpPr>
          <p:cNvPr id="153" name="Google Shape;153;p28"/>
          <p:cNvSpPr txBox="1"/>
          <p:nvPr>
            <p:ph idx="1" type="body"/>
          </p:nvPr>
        </p:nvSpPr>
        <p:spPr>
          <a:xfrm>
            <a:off x="311700" y="1228675"/>
            <a:ext cx="38739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Python file(get_peer.py) to get the list of peers</a:t>
            </a:r>
            <a:endParaRPr/>
          </a:p>
          <a:p>
            <a:pPr indent="-342900" lvl="0" marL="457200" rtl="0" algn="l">
              <a:spcBef>
                <a:spcPts val="0"/>
              </a:spcBef>
              <a:spcAft>
                <a:spcPts val="0"/>
              </a:spcAft>
              <a:buSzPts val="1800"/>
              <a:buChar char="●"/>
            </a:pPr>
            <a:r>
              <a:rPr lang="en"/>
              <a:t>Storing information like (</a:t>
            </a:r>
            <a:r>
              <a:rPr b="1" lang="en"/>
              <a:t>Peer_id</a:t>
            </a:r>
            <a:r>
              <a:rPr lang="en"/>
              <a:t>,ASN,IP’s ISP name etc) in SQL table.</a:t>
            </a:r>
            <a:endParaRPr/>
          </a:p>
          <a:p>
            <a:pPr indent="-342900" lvl="0" marL="457200" rtl="0" algn="l">
              <a:spcBef>
                <a:spcPts val="0"/>
              </a:spcBef>
              <a:spcAft>
                <a:spcPts val="0"/>
              </a:spcAft>
              <a:buSzPts val="1800"/>
              <a:buChar char="●"/>
            </a:pPr>
            <a:r>
              <a:rPr lang="en"/>
              <a:t>Linking the peer id with the Transactions peer id.</a:t>
            </a:r>
            <a:endParaRPr/>
          </a:p>
        </p:txBody>
      </p:sp>
      <p:pic>
        <p:nvPicPr>
          <p:cNvPr id="154" name="Google Shape;154;p28"/>
          <p:cNvPicPr preferRelativeResize="0"/>
          <p:nvPr/>
        </p:nvPicPr>
        <p:blipFill>
          <a:blip r:embed="rId3">
            <a:alphaModFix/>
          </a:blip>
          <a:stretch>
            <a:fillRect/>
          </a:stretch>
        </p:blipFill>
        <p:spPr>
          <a:xfrm>
            <a:off x="4497019" y="1228676"/>
            <a:ext cx="4175255" cy="3340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Peer list from our sql table</a:t>
            </a:r>
            <a:endParaRPr/>
          </a:p>
        </p:txBody>
      </p:sp>
      <p:sp>
        <p:nvSpPr>
          <p:cNvPr id="160" name="Google Shape;160;p29"/>
          <p:cNvSpPr txBox="1"/>
          <p:nvPr>
            <p:ph idx="1" type="body"/>
          </p:nvPr>
        </p:nvSpPr>
        <p:spPr>
          <a:xfrm>
            <a:off x="311700" y="1228675"/>
            <a:ext cx="38739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t/>
            </a:r>
            <a:endParaRPr/>
          </a:p>
        </p:txBody>
      </p:sp>
      <p:pic>
        <p:nvPicPr>
          <p:cNvPr id="161" name="Google Shape;161;p29"/>
          <p:cNvPicPr preferRelativeResize="0"/>
          <p:nvPr/>
        </p:nvPicPr>
        <p:blipFill>
          <a:blip r:embed="rId3">
            <a:alphaModFix/>
          </a:blip>
          <a:stretch>
            <a:fillRect/>
          </a:stretch>
        </p:blipFill>
        <p:spPr>
          <a:xfrm>
            <a:off x="84250" y="1093850"/>
            <a:ext cx="8975476" cy="1577450"/>
          </a:xfrm>
          <a:prstGeom prst="rect">
            <a:avLst/>
          </a:prstGeom>
          <a:noFill/>
          <a:ln>
            <a:noFill/>
          </a:ln>
        </p:spPr>
      </p:pic>
      <p:pic>
        <p:nvPicPr>
          <p:cNvPr id="162" name="Google Shape;162;p29"/>
          <p:cNvPicPr preferRelativeResize="0"/>
          <p:nvPr/>
        </p:nvPicPr>
        <p:blipFill>
          <a:blip r:embed="rId4">
            <a:alphaModFix/>
          </a:blip>
          <a:stretch>
            <a:fillRect/>
          </a:stretch>
        </p:blipFill>
        <p:spPr>
          <a:xfrm>
            <a:off x="752463" y="2671300"/>
            <a:ext cx="7639050" cy="1676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3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3200400" rtl="0" algn="l">
              <a:spcBef>
                <a:spcPts val="0"/>
              </a:spcBef>
              <a:spcAft>
                <a:spcPts val="0"/>
              </a:spcAft>
              <a:buNone/>
            </a:pPr>
            <a:r>
              <a:rPr lang="en">
                <a:solidFill>
                  <a:srgbClr val="000000"/>
                </a:solidFill>
              </a:rPr>
              <a:t>Demo link </a:t>
            </a:r>
            <a:r>
              <a:rPr b="0" lang="en" sz="2400">
                <a:solidFill>
                  <a:srgbClr val="000000"/>
                </a:solidFill>
                <a:latin typeface="Source Code Pro"/>
                <a:ea typeface="Source Code Pro"/>
                <a:cs typeface="Source Code Pro"/>
                <a:sym typeface="Source Code Pro"/>
              </a:rPr>
              <a:t> </a:t>
            </a:r>
            <a:endParaRPr sz="2400">
              <a:latin typeface="Source Code Pro"/>
              <a:ea typeface="Source Code Pro"/>
              <a:cs typeface="Source Code Pro"/>
              <a:sym typeface="Source Code Pro"/>
            </a:endParaRPr>
          </a:p>
        </p:txBody>
      </p:sp>
      <p:sp>
        <p:nvSpPr>
          <p:cNvPr id="168" name="Google Shape;168;p30"/>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br>
              <a:rPr lang="en"/>
            </a:br>
            <a:r>
              <a:rPr lang="en"/>
              <a:t>The first link will show all connected countries with number of nodes</a:t>
            </a:r>
            <a:endParaRPr/>
          </a:p>
          <a:p>
            <a:pPr indent="0" lvl="0" marL="0" rtl="0" algn="l">
              <a:lnSpc>
                <a:spcPct val="100000"/>
              </a:lnSpc>
              <a:spcBef>
                <a:spcPts val="0"/>
              </a:spcBef>
              <a:spcAft>
                <a:spcPts val="0"/>
              </a:spcAft>
              <a:buNone/>
            </a:pPr>
            <a:r>
              <a:rPr lang="en"/>
              <a:t>1.</a:t>
            </a:r>
            <a:r>
              <a:rPr lang="en" u="sng">
                <a:solidFill>
                  <a:schemeClr val="hlink"/>
                </a:solidFill>
                <a:hlinkClick r:id="rId3"/>
              </a:rPr>
              <a:t>http://35.239.70.43/countries.html</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This link will show current connected peers</a:t>
            </a:r>
            <a:endParaRPr/>
          </a:p>
          <a:p>
            <a:pPr indent="0" lvl="0" marL="0" rtl="0" algn="l">
              <a:lnSpc>
                <a:spcPct val="100000"/>
              </a:lnSpc>
              <a:spcBef>
                <a:spcPts val="0"/>
              </a:spcBef>
              <a:spcAft>
                <a:spcPts val="0"/>
              </a:spcAft>
              <a:buNone/>
            </a:pPr>
            <a:r>
              <a:rPr lang="en"/>
              <a:t>2.</a:t>
            </a:r>
            <a:r>
              <a:rPr lang="en" u="sng">
                <a:solidFill>
                  <a:schemeClr val="hlink"/>
                </a:solidFill>
                <a:hlinkClick r:id="rId4"/>
              </a:rPr>
              <a:t>http://35.239.70.43/live_tx_ip.html</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This link will show current transactions</a:t>
            </a:r>
            <a:endParaRPr/>
          </a:p>
          <a:p>
            <a:pPr indent="0" lvl="0" marL="0" rtl="0" algn="l">
              <a:lnSpc>
                <a:spcPct val="100000"/>
              </a:lnSpc>
              <a:spcBef>
                <a:spcPts val="0"/>
              </a:spcBef>
              <a:spcAft>
                <a:spcPts val="0"/>
              </a:spcAft>
              <a:buNone/>
            </a:pPr>
            <a:r>
              <a:rPr lang="en"/>
              <a:t>3.</a:t>
            </a:r>
            <a:r>
              <a:rPr lang="en" u="sng">
                <a:solidFill>
                  <a:schemeClr val="hlink"/>
                </a:solidFill>
                <a:hlinkClick r:id="rId5"/>
              </a:rPr>
              <a:t>http://35.239.70.43/live_tx.html</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pic>
        <p:nvPicPr>
          <p:cNvPr id="173" name="Google Shape;173;p31"/>
          <p:cNvPicPr preferRelativeResize="0"/>
          <p:nvPr/>
        </p:nvPicPr>
        <p:blipFill>
          <a:blip r:embed="rId3">
            <a:alphaModFix/>
          </a:blip>
          <a:stretch>
            <a:fillRect/>
          </a:stretch>
        </p:blipFill>
        <p:spPr>
          <a:xfrm>
            <a:off x="2608000" y="746438"/>
            <a:ext cx="4010175" cy="3650625"/>
          </a:xfrm>
          <a:prstGeom prst="rect">
            <a:avLst/>
          </a:prstGeom>
          <a:noFill/>
          <a:ln>
            <a:noFill/>
          </a:ln>
        </p:spPr>
      </p:pic>
      <p:sp>
        <p:nvSpPr>
          <p:cNvPr id="174" name="Google Shape;174;p31"/>
          <p:cNvSpPr txBox="1"/>
          <p:nvPr/>
        </p:nvSpPr>
        <p:spPr>
          <a:xfrm>
            <a:off x="421350" y="261525"/>
            <a:ext cx="8383500" cy="828300"/>
          </a:xfrm>
          <a:prstGeom prst="rect">
            <a:avLst/>
          </a:prstGeom>
          <a:noFill/>
          <a:ln>
            <a:noFill/>
          </a:ln>
        </p:spPr>
        <p:txBody>
          <a:bodyPr anchorCtr="0" anchor="t" bIns="91425" lIns="91425" spcFirstLastPara="1" rIns="91425" wrap="square" tIns="91425">
            <a:noAutofit/>
          </a:bodyPr>
          <a:lstStyle/>
          <a:p>
            <a:pPr indent="457200" lvl="0" marL="2743200" rtl="0" algn="l">
              <a:spcBef>
                <a:spcPts val="0"/>
              </a:spcBef>
              <a:spcAft>
                <a:spcPts val="0"/>
              </a:spcAft>
              <a:buNone/>
            </a:pPr>
            <a:r>
              <a:rPr b="1" lang="en" sz="4200">
                <a:latin typeface="Amatic SC"/>
                <a:ea typeface="Amatic SC"/>
                <a:cs typeface="Amatic SC"/>
                <a:sym typeface="Amatic SC"/>
              </a:rPr>
              <a:t>Results</a:t>
            </a:r>
            <a:endParaRPr b="1" sz="4200">
              <a:latin typeface="Amatic SC"/>
              <a:ea typeface="Amatic SC"/>
              <a:cs typeface="Amatic SC"/>
              <a:sym typeface="Amatic S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457200" lvl="0" marL="2286000" rtl="0" algn="l">
              <a:spcBef>
                <a:spcPts val="0"/>
              </a:spcBef>
              <a:spcAft>
                <a:spcPts val="0"/>
              </a:spcAft>
              <a:buNone/>
            </a:pPr>
            <a:r>
              <a:rPr lang="en"/>
              <a:t>What is bitcoin</a:t>
            </a:r>
            <a:endParaRPr/>
          </a:p>
        </p:txBody>
      </p:sp>
      <p:sp>
        <p:nvSpPr>
          <p:cNvPr id="63" name="Google Shape;63;p1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64" name="Google Shape;64;p14"/>
          <p:cNvPicPr preferRelativeResize="0"/>
          <p:nvPr/>
        </p:nvPicPr>
        <p:blipFill>
          <a:blip r:embed="rId3">
            <a:alphaModFix/>
          </a:blip>
          <a:stretch>
            <a:fillRect/>
          </a:stretch>
        </p:blipFill>
        <p:spPr>
          <a:xfrm>
            <a:off x="2005100" y="1293150"/>
            <a:ext cx="5085376" cy="32757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32"/>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a:solidFill>
                  <a:srgbClr val="000000"/>
                </a:solidFill>
              </a:rPr>
              <a:t>Countries from which nodes were connected</a:t>
            </a:r>
            <a:endParaRPr/>
          </a:p>
        </p:txBody>
      </p:sp>
      <p:sp>
        <p:nvSpPr>
          <p:cNvPr id="180" name="Google Shape;180;p32"/>
          <p:cNvSpPr txBox="1"/>
          <p:nvPr>
            <p:ph idx="1" type="body"/>
          </p:nvPr>
        </p:nvSpPr>
        <p:spPr>
          <a:xfrm>
            <a:off x="311700" y="1254200"/>
            <a:ext cx="8520600" cy="3340200"/>
          </a:xfrm>
          <a:prstGeom prst="rect">
            <a:avLst/>
          </a:prstGeom>
        </p:spPr>
        <p:txBody>
          <a:bodyPr anchorCtr="0" anchor="t" bIns="91425" lIns="91425" spcFirstLastPara="1" rIns="91425" wrap="square" tIns="91425">
            <a:noAutofit/>
          </a:bodyPr>
          <a:lstStyle/>
          <a:p>
            <a:pPr indent="0" lvl="0" marL="457200" rtl="0" algn="l">
              <a:lnSpc>
                <a:spcPct val="100000"/>
              </a:lnSpc>
              <a:spcBef>
                <a:spcPts val="0"/>
              </a:spcBef>
              <a:spcAft>
                <a:spcPts val="0"/>
              </a:spcAft>
              <a:buNone/>
            </a:pPr>
            <a:r>
              <a:t/>
            </a:r>
            <a:endParaRPr/>
          </a:p>
        </p:txBody>
      </p:sp>
      <p:pic>
        <p:nvPicPr>
          <p:cNvPr id="181" name="Google Shape;181;p32"/>
          <p:cNvPicPr preferRelativeResize="0"/>
          <p:nvPr/>
        </p:nvPicPr>
        <p:blipFill>
          <a:blip r:embed="rId3">
            <a:alphaModFix/>
          </a:blip>
          <a:stretch>
            <a:fillRect/>
          </a:stretch>
        </p:blipFill>
        <p:spPr>
          <a:xfrm>
            <a:off x="0" y="986550"/>
            <a:ext cx="9143999" cy="4156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33"/>
          <p:cNvSpPr txBox="1"/>
          <p:nvPr>
            <p:ph type="title"/>
          </p:nvPr>
        </p:nvSpPr>
        <p:spPr>
          <a:xfrm>
            <a:off x="311700" y="96325"/>
            <a:ext cx="8520600" cy="5682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a:solidFill>
                  <a:srgbClr val="000000"/>
                </a:solidFill>
              </a:rPr>
              <a:t>Top 20 ASN/organization hosting bitcoin nodes</a:t>
            </a:r>
            <a:endParaRPr>
              <a:solidFill>
                <a:srgbClr val="000000"/>
              </a:solidFill>
            </a:endParaRPr>
          </a:p>
        </p:txBody>
      </p:sp>
      <p:pic>
        <p:nvPicPr>
          <p:cNvPr id="187" name="Google Shape;187;p33"/>
          <p:cNvPicPr preferRelativeResize="0"/>
          <p:nvPr/>
        </p:nvPicPr>
        <p:blipFill rotWithShape="1">
          <a:blip r:embed="rId3">
            <a:alphaModFix/>
          </a:blip>
          <a:srcRect b="0" l="-3529" r="4939" t="9148"/>
          <a:stretch/>
        </p:blipFill>
        <p:spPr>
          <a:xfrm>
            <a:off x="0" y="837975"/>
            <a:ext cx="8707350" cy="4126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4"/>
          <p:cNvSpPr txBox="1"/>
          <p:nvPr>
            <p:ph type="title"/>
          </p:nvPr>
        </p:nvSpPr>
        <p:spPr>
          <a:xfrm>
            <a:off x="311700" y="115575"/>
            <a:ext cx="8520600" cy="6840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None/>
            </a:pPr>
            <a:r>
              <a:rPr lang="en">
                <a:solidFill>
                  <a:srgbClr val="000000"/>
                </a:solidFill>
              </a:rPr>
              <a:t>Live</a:t>
            </a:r>
            <a:r>
              <a:rPr lang="en">
                <a:solidFill>
                  <a:srgbClr val="000000"/>
                </a:solidFill>
              </a:rPr>
              <a:t> Transactions over connected IP’s</a:t>
            </a:r>
            <a:endParaRPr/>
          </a:p>
        </p:txBody>
      </p:sp>
      <p:sp>
        <p:nvSpPr>
          <p:cNvPr id="193" name="Google Shape;193;p3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94" name="Google Shape;194;p34"/>
          <p:cNvPicPr preferRelativeResize="0"/>
          <p:nvPr/>
        </p:nvPicPr>
        <p:blipFill>
          <a:blip r:embed="rId3">
            <a:alphaModFix/>
          </a:blip>
          <a:stretch>
            <a:fillRect/>
          </a:stretch>
        </p:blipFill>
        <p:spPr>
          <a:xfrm>
            <a:off x="-14025" y="873950"/>
            <a:ext cx="9144000" cy="42695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3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457200" lvl="0" marL="2286000" rtl="0" algn="l">
              <a:spcBef>
                <a:spcPts val="0"/>
              </a:spcBef>
              <a:spcAft>
                <a:spcPts val="0"/>
              </a:spcAft>
              <a:buNone/>
            </a:pPr>
            <a:r>
              <a:rPr lang="en">
                <a:solidFill>
                  <a:srgbClr val="000000"/>
                </a:solidFill>
              </a:rPr>
              <a:t>Live</a:t>
            </a:r>
            <a:r>
              <a:rPr b="0" lang="en">
                <a:solidFill>
                  <a:srgbClr val="000000"/>
                </a:solidFill>
              </a:rPr>
              <a:t> </a:t>
            </a:r>
            <a:r>
              <a:rPr lang="en">
                <a:solidFill>
                  <a:srgbClr val="000000"/>
                </a:solidFill>
              </a:rPr>
              <a:t>transactions</a:t>
            </a:r>
            <a:endParaRPr>
              <a:solidFill>
                <a:srgbClr val="000000"/>
              </a:solidFill>
            </a:endParaRPr>
          </a:p>
        </p:txBody>
      </p:sp>
      <p:sp>
        <p:nvSpPr>
          <p:cNvPr id="200" name="Google Shape;200;p35"/>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1" name="Google Shape;201;p35"/>
          <p:cNvPicPr preferRelativeResize="0"/>
          <p:nvPr/>
        </p:nvPicPr>
        <p:blipFill>
          <a:blip r:embed="rId3">
            <a:alphaModFix/>
          </a:blip>
          <a:stretch>
            <a:fillRect/>
          </a:stretch>
        </p:blipFill>
        <p:spPr>
          <a:xfrm>
            <a:off x="0" y="1093850"/>
            <a:ext cx="9143999" cy="398904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6"/>
          <p:cNvSpPr txBox="1"/>
          <p:nvPr>
            <p:ph type="title"/>
          </p:nvPr>
        </p:nvSpPr>
        <p:spPr>
          <a:xfrm>
            <a:off x="311700" y="1949550"/>
            <a:ext cx="8520600" cy="801000"/>
          </a:xfrm>
          <a:prstGeom prst="rect">
            <a:avLst/>
          </a:prstGeom>
        </p:spPr>
        <p:txBody>
          <a:bodyPr anchorCtr="0" anchor="t" bIns="91425" lIns="91425" spcFirstLastPara="1" rIns="91425" wrap="square" tIns="91425">
            <a:noAutofit/>
          </a:bodyPr>
          <a:lstStyle/>
          <a:p>
            <a:pPr indent="457200" lvl="0" marL="2743200" rtl="0" algn="l">
              <a:spcBef>
                <a:spcPts val="0"/>
              </a:spcBef>
              <a:spcAft>
                <a:spcPts val="0"/>
              </a:spcAft>
              <a:buNone/>
            </a:pPr>
            <a:r>
              <a:rPr lang="en"/>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5"/>
          <p:cNvSpPr txBox="1"/>
          <p:nvPr/>
        </p:nvSpPr>
        <p:spPr>
          <a:xfrm>
            <a:off x="153150" y="178675"/>
            <a:ext cx="8806500" cy="48117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latin typeface="Source Code Pro"/>
              <a:ea typeface="Source Code Pro"/>
              <a:cs typeface="Source Code Pro"/>
              <a:sym typeface="Source Code Pro"/>
            </a:endParaRPr>
          </a:p>
          <a:p>
            <a:pPr indent="-342900" lvl="0" marL="457200" rtl="0" algn="l">
              <a:lnSpc>
                <a:spcPct val="150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Cryptocurrency and worldwide payment system </a:t>
            </a:r>
            <a:endParaRPr sz="1800">
              <a:solidFill>
                <a:schemeClr val="dk2"/>
              </a:solidFill>
              <a:latin typeface="Source Code Pro"/>
              <a:ea typeface="Source Code Pro"/>
              <a:cs typeface="Source Code Pro"/>
              <a:sym typeface="Source Code Pro"/>
            </a:endParaRPr>
          </a:p>
          <a:p>
            <a:pPr indent="-342900" lvl="0" marL="457200" rtl="0" algn="l">
              <a:lnSpc>
                <a:spcPct val="150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First decentralized digital currency</a:t>
            </a:r>
            <a:endParaRPr sz="1800">
              <a:solidFill>
                <a:schemeClr val="dk2"/>
              </a:solidFill>
              <a:latin typeface="Source Code Pro"/>
              <a:ea typeface="Source Code Pro"/>
              <a:cs typeface="Source Code Pro"/>
              <a:sym typeface="Source Code Pro"/>
            </a:endParaRPr>
          </a:p>
          <a:p>
            <a:pPr indent="-342900" lvl="0" marL="457200" rtl="0" algn="l">
              <a:lnSpc>
                <a:spcPct val="150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Distributed Network</a:t>
            </a:r>
            <a:endParaRPr sz="1800">
              <a:solidFill>
                <a:schemeClr val="dk2"/>
              </a:solidFill>
              <a:latin typeface="Source Code Pro"/>
              <a:ea typeface="Source Code Pro"/>
              <a:cs typeface="Source Code Pro"/>
              <a:sym typeface="Source Code Pro"/>
            </a:endParaRPr>
          </a:p>
          <a:p>
            <a:pPr indent="-342900" lvl="0" marL="457200" rtl="0" algn="l">
              <a:lnSpc>
                <a:spcPct val="150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Blockchain and without an intermediary.</a:t>
            </a:r>
            <a:endParaRPr sz="1800">
              <a:solidFill>
                <a:schemeClr val="dk2"/>
              </a:solidFill>
              <a:latin typeface="Source Code Pro"/>
              <a:ea typeface="Source Code Pro"/>
              <a:cs typeface="Source Code Pro"/>
              <a:sym typeface="Source Code Pro"/>
            </a:endParaRPr>
          </a:p>
          <a:p>
            <a:pPr indent="-342900" lvl="0" marL="457200" rtl="0" algn="l">
              <a:lnSpc>
                <a:spcPct val="150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Transaction verified by network nodes through the use of Cryptography and Blockchain</a:t>
            </a:r>
            <a:endParaRPr sz="1800">
              <a:solidFill>
                <a:schemeClr val="dk2"/>
              </a:solidFill>
              <a:latin typeface="Source Code Pro"/>
              <a:ea typeface="Source Code Pro"/>
              <a:cs typeface="Source Code Pro"/>
              <a:sym typeface="Source Code Pro"/>
            </a:endParaRPr>
          </a:p>
          <a:p>
            <a:pPr indent="-342900" lvl="0" marL="457200" rtl="0" algn="l">
              <a:lnSpc>
                <a:spcPct val="150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Miners role in bitcoin</a:t>
            </a:r>
            <a:endParaRPr sz="1800">
              <a:solidFill>
                <a:schemeClr val="dk2"/>
              </a:solidFill>
              <a:latin typeface="Source Code Pro"/>
              <a:ea typeface="Source Code Pro"/>
              <a:cs typeface="Source Code Pro"/>
              <a:sym typeface="Source Code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457200" lvl="0" marL="1371600" rtl="0" algn="l">
              <a:spcBef>
                <a:spcPts val="0"/>
              </a:spcBef>
              <a:spcAft>
                <a:spcPts val="0"/>
              </a:spcAft>
              <a:buNone/>
            </a:pPr>
            <a:r>
              <a:rPr lang="en"/>
              <a:t>What are Bitcoin Transactions?</a:t>
            </a:r>
            <a:endParaRPr/>
          </a:p>
        </p:txBody>
      </p:sp>
      <p:sp>
        <p:nvSpPr>
          <p:cNvPr id="75" name="Google Shape;75;p1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76" name="Google Shape;76;p16"/>
          <p:cNvPicPr preferRelativeResize="0"/>
          <p:nvPr/>
        </p:nvPicPr>
        <p:blipFill>
          <a:blip r:embed="rId3">
            <a:alphaModFix/>
          </a:blip>
          <a:stretch>
            <a:fillRect/>
          </a:stretch>
        </p:blipFill>
        <p:spPr>
          <a:xfrm>
            <a:off x="681750" y="1181675"/>
            <a:ext cx="7567479" cy="3340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7"/>
          <p:cNvSpPr txBox="1"/>
          <p:nvPr/>
        </p:nvSpPr>
        <p:spPr>
          <a:xfrm>
            <a:off x="162300" y="133950"/>
            <a:ext cx="8819400" cy="48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a:p>
            <a:pPr indent="-342900" lvl="0" marL="457200" rtl="0" algn="l">
              <a:lnSpc>
                <a:spcPct val="150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It is a s</a:t>
            </a:r>
            <a:r>
              <a:rPr lang="en" sz="1800">
                <a:solidFill>
                  <a:schemeClr val="dk2"/>
                </a:solidFill>
                <a:latin typeface="Source Code Pro"/>
                <a:ea typeface="Source Code Pro"/>
                <a:cs typeface="Source Code Pro"/>
                <a:sym typeface="Source Code Pro"/>
              </a:rPr>
              <a:t>traight process between owner and receiver </a:t>
            </a:r>
            <a:endParaRPr sz="1800">
              <a:solidFill>
                <a:schemeClr val="dk2"/>
              </a:solidFill>
              <a:latin typeface="Source Code Pro"/>
              <a:ea typeface="Source Code Pro"/>
              <a:cs typeface="Source Code Pro"/>
              <a:sym typeface="Source Code Pro"/>
            </a:endParaRPr>
          </a:p>
          <a:p>
            <a:pPr indent="-342900" lvl="0" marL="457200" rtl="0" algn="l">
              <a:lnSpc>
                <a:spcPct val="150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Broadcasted through P2P network </a:t>
            </a:r>
            <a:endParaRPr sz="1800">
              <a:solidFill>
                <a:schemeClr val="dk2"/>
              </a:solidFill>
              <a:latin typeface="Source Code Pro"/>
              <a:ea typeface="Source Code Pro"/>
              <a:cs typeface="Source Code Pro"/>
              <a:sym typeface="Source Code Pro"/>
            </a:endParaRPr>
          </a:p>
          <a:p>
            <a:pPr indent="-342900" lvl="0" marL="457200" rtl="0" algn="l">
              <a:lnSpc>
                <a:spcPct val="150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All transactions are public but still anonymous (Private key) </a:t>
            </a:r>
            <a:endParaRPr sz="1800">
              <a:solidFill>
                <a:schemeClr val="dk2"/>
              </a:solidFill>
              <a:latin typeface="Source Code Pro"/>
              <a:ea typeface="Source Code Pro"/>
              <a:cs typeface="Source Code Pro"/>
              <a:sym typeface="Source Code Pro"/>
            </a:endParaRPr>
          </a:p>
          <a:p>
            <a:pPr indent="-342900" lvl="0" marL="457200" rtl="0" algn="l">
              <a:lnSpc>
                <a:spcPct val="150000"/>
              </a:lnSpc>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Mining node collect the </a:t>
            </a:r>
            <a:r>
              <a:rPr lang="en" sz="1800">
                <a:solidFill>
                  <a:schemeClr val="dk2"/>
                </a:solidFill>
                <a:latin typeface="Source Code Pro"/>
                <a:ea typeface="Source Code Pro"/>
                <a:cs typeface="Source Code Pro"/>
                <a:sym typeface="Source Code Pro"/>
              </a:rPr>
              <a:t>transactions</a:t>
            </a:r>
            <a:r>
              <a:rPr lang="en" sz="1800">
                <a:solidFill>
                  <a:schemeClr val="dk2"/>
                </a:solidFill>
                <a:latin typeface="Source Code Pro"/>
                <a:ea typeface="Source Code Pro"/>
                <a:cs typeface="Source Code Pro"/>
                <a:sym typeface="Source Code Pro"/>
              </a:rPr>
              <a:t> into blocks</a:t>
            </a:r>
            <a:r>
              <a:rPr b="1" lang="en" sz="1800">
                <a:solidFill>
                  <a:schemeClr val="dk2"/>
                </a:solidFill>
                <a:latin typeface="Source Code Pro"/>
                <a:ea typeface="Source Code Pro"/>
                <a:cs typeface="Source Code Pro"/>
                <a:sym typeface="Source Code Pro"/>
              </a:rPr>
              <a:t>  </a:t>
            </a:r>
            <a:endParaRPr b="1" sz="1800">
              <a:solidFill>
                <a:schemeClr val="dk2"/>
              </a:solidFill>
              <a:latin typeface="Source Code Pro"/>
              <a:ea typeface="Source Code Pro"/>
              <a:cs typeface="Source Code Pro"/>
              <a:sym typeface="Source Code Pro"/>
            </a:endParaRPr>
          </a:p>
        </p:txBody>
      </p:sp>
      <p:pic>
        <p:nvPicPr>
          <p:cNvPr id="82" name="Google Shape;82;p17"/>
          <p:cNvPicPr preferRelativeResize="0"/>
          <p:nvPr/>
        </p:nvPicPr>
        <p:blipFill>
          <a:blip r:embed="rId3">
            <a:alphaModFix/>
          </a:blip>
          <a:stretch>
            <a:fillRect/>
          </a:stretch>
        </p:blipFill>
        <p:spPr>
          <a:xfrm>
            <a:off x="2194650" y="2571750"/>
            <a:ext cx="4146424" cy="2348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pic>
        <p:nvPicPr>
          <p:cNvPr id="87" name="Google Shape;87;p1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457200" lvl="0" marL="2286000" rtl="0" algn="l">
              <a:spcBef>
                <a:spcPts val="0"/>
              </a:spcBef>
              <a:spcAft>
                <a:spcPts val="0"/>
              </a:spcAft>
              <a:buClr>
                <a:srgbClr val="000000"/>
              </a:buClr>
              <a:buSzPts val="1100"/>
              <a:buFont typeface="Arial"/>
              <a:buNone/>
            </a:pPr>
            <a:r>
              <a:rPr lang="en">
                <a:solidFill>
                  <a:srgbClr val="000000"/>
                </a:solidFill>
              </a:rPr>
              <a:t>Deanonymization</a:t>
            </a:r>
            <a:endParaRPr>
              <a:solidFill>
                <a:srgbClr val="000000"/>
              </a:solidFill>
            </a:endParaRPr>
          </a:p>
        </p:txBody>
      </p:sp>
      <p:sp>
        <p:nvSpPr>
          <p:cNvPr id="93" name="Google Shape;93;p19"/>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Directly transacting </a:t>
            </a:r>
            <a:endParaRPr/>
          </a:p>
          <a:p>
            <a:pPr indent="-342900" lvl="0" marL="457200" rtl="0" algn="l">
              <a:lnSpc>
                <a:spcPct val="150000"/>
              </a:lnSpc>
              <a:spcBef>
                <a:spcPts val="0"/>
              </a:spcBef>
              <a:spcAft>
                <a:spcPts val="0"/>
              </a:spcAft>
              <a:buSzPts val="1800"/>
              <a:buChar char="●"/>
            </a:pPr>
            <a:r>
              <a:rPr lang="en"/>
              <a:t>Via service providers </a:t>
            </a:r>
            <a:endParaRPr/>
          </a:p>
          <a:p>
            <a:pPr indent="-342900" lvl="0" marL="457200" rtl="0" algn="l">
              <a:lnSpc>
                <a:spcPct val="150000"/>
              </a:lnSpc>
              <a:spcBef>
                <a:spcPts val="0"/>
              </a:spcBef>
              <a:spcAft>
                <a:spcPts val="0"/>
              </a:spcAft>
              <a:buSzPts val="1800"/>
              <a:buChar char="●"/>
            </a:pPr>
            <a:r>
              <a:rPr lang="en"/>
              <a:t>Carelessness </a:t>
            </a:r>
            <a:endParaRPr/>
          </a:p>
          <a:p>
            <a:pPr indent="-342900" lvl="0" marL="457200" rtl="0" algn="l">
              <a:lnSpc>
                <a:spcPct val="100000"/>
              </a:lnSpc>
              <a:spcBef>
                <a:spcPts val="0"/>
              </a:spcBef>
              <a:spcAft>
                <a:spcPts val="0"/>
              </a:spcAft>
              <a:buSzPts val="1800"/>
              <a:buChar char="●"/>
            </a:pPr>
            <a:r>
              <a:rPr lang="en"/>
              <a:t>Above method known as transaction graph analysis.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rPr>
              <a:t>Deanonymization in Networking terminology</a:t>
            </a:r>
            <a:endParaRPr>
              <a:solidFill>
                <a:srgbClr val="000000"/>
              </a:solidFill>
            </a:endParaRPr>
          </a:p>
        </p:txBody>
      </p:sp>
      <p:sp>
        <p:nvSpPr>
          <p:cNvPr id="99" name="Google Shape;99;p20"/>
          <p:cNvSpPr txBox="1"/>
          <p:nvPr>
            <p:ph idx="1" type="body"/>
          </p:nvPr>
        </p:nvSpPr>
        <p:spPr>
          <a:xfrm>
            <a:off x="311700" y="1228675"/>
            <a:ext cx="4729500" cy="3340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First pointed out by Dan Kaminsky at Black Hat Conference</a:t>
            </a:r>
            <a:endParaRPr/>
          </a:p>
          <a:p>
            <a:pPr indent="-342900" lvl="0" marL="457200" rtl="0" algn="l">
              <a:lnSpc>
                <a:spcPct val="150000"/>
              </a:lnSpc>
              <a:spcBef>
                <a:spcPts val="0"/>
              </a:spcBef>
              <a:spcAft>
                <a:spcPts val="0"/>
              </a:spcAft>
              <a:buSzPts val="1800"/>
              <a:buChar char="●"/>
            </a:pPr>
            <a:r>
              <a:rPr lang="en"/>
              <a:t>Transaction on the nodes get broadcasted.</a:t>
            </a:r>
            <a:endParaRPr/>
          </a:p>
          <a:p>
            <a:pPr indent="-342900" lvl="0" marL="457200" rtl="0" algn="l">
              <a:lnSpc>
                <a:spcPct val="150000"/>
              </a:lnSpc>
              <a:spcBef>
                <a:spcPts val="0"/>
              </a:spcBef>
              <a:spcAft>
                <a:spcPts val="0"/>
              </a:spcAft>
              <a:buSzPts val="1800"/>
              <a:buChar char="●"/>
            </a:pPr>
            <a:r>
              <a:rPr lang="en"/>
              <a:t>If these nodes is control by an </a:t>
            </a:r>
            <a:r>
              <a:rPr lang="en"/>
              <a:t>adversary</a:t>
            </a:r>
            <a:endParaRPr/>
          </a:p>
          <a:p>
            <a:pPr indent="-342900" lvl="0" marL="457200" rtl="0" algn="l">
              <a:lnSpc>
                <a:spcPct val="150000"/>
              </a:lnSpc>
              <a:spcBef>
                <a:spcPts val="0"/>
              </a:spcBef>
              <a:spcAft>
                <a:spcPts val="0"/>
              </a:spcAft>
              <a:buSzPts val="1800"/>
              <a:buChar char="●"/>
            </a:pPr>
            <a:r>
              <a:rPr lang="en"/>
              <a:t>Transaction can be link to node’s IP address</a:t>
            </a:r>
            <a:r>
              <a:rPr lang="en"/>
              <a:t> </a:t>
            </a:r>
            <a:endParaRPr/>
          </a:p>
        </p:txBody>
      </p:sp>
      <p:pic>
        <p:nvPicPr>
          <p:cNvPr id="100" name="Google Shape;100;p20"/>
          <p:cNvPicPr preferRelativeResize="0"/>
          <p:nvPr/>
        </p:nvPicPr>
        <p:blipFill>
          <a:blip r:embed="rId3">
            <a:alphaModFix/>
          </a:blip>
          <a:stretch>
            <a:fillRect/>
          </a:stretch>
        </p:blipFill>
        <p:spPr>
          <a:xfrm>
            <a:off x="5041200" y="1181100"/>
            <a:ext cx="3790950" cy="2781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311700" y="1977975"/>
            <a:ext cx="8520600" cy="77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rPr>
              <a:t>Our Method</a:t>
            </a:r>
            <a:endParaRPr sz="60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